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53" r:id="rId3"/>
    <p:sldId id="352" r:id="rId4"/>
    <p:sldId id="359" r:id="rId5"/>
    <p:sldId id="361" r:id="rId6"/>
    <p:sldId id="360" r:id="rId7"/>
    <p:sldId id="362" r:id="rId8"/>
    <p:sldId id="355" r:id="rId9"/>
    <p:sldId id="363" r:id="rId10"/>
    <p:sldId id="258" r:id="rId11"/>
    <p:sldId id="364" r:id="rId12"/>
    <p:sldId id="260" r:id="rId13"/>
    <p:sldId id="261" r:id="rId14"/>
    <p:sldId id="262" r:id="rId15"/>
    <p:sldId id="263" r:id="rId16"/>
    <p:sldId id="365" r:id="rId17"/>
    <p:sldId id="268" r:id="rId18"/>
    <p:sldId id="270" r:id="rId19"/>
    <p:sldId id="272" r:id="rId20"/>
    <p:sldId id="357" r:id="rId21"/>
    <p:sldId id="366" r:id="rId22"/>
    <p:sldId id="367" r:id="rId23"/>
    <p:sldId id="369" r:id="rId24"/>
    <p:sldId id="368" r:id="rId25"/>
    <p:sldId id="358" r:id="rId26"/>
    <p:sldId id="371" r:id="rId27"/>
    <p:sldId id="372" r:id="rId28"/>
    <p:sldId id="373" r:id="rId29"/>
    <p:sldId id="374" r:id="rId30"/>
    <p:sldId id="375" r:id="rId31"/>
    <p:sldId id="351" r:id="rId32"/>
    <p:sldId id="303" r:id="rId33"/>
    <p:sldId id="257" r:id="rId34"/>
    <p:sldId id="345" r:id="rId35"/>
    <p:sldId id="259" r:id="rId36"/>
    <p:sldId id="346" r:id="rId37"/>
    <p:sldId id="347" r:id="rId38"/>
    <p:sldId id="348" r:id="rId39"/>
    <p:sldId id="349" r:id="rId40"/>
    <p:sldId id="350" r:id="rId41"/>
    <p:sldId id="376" r:id="rId42"/>
    <p:sldId id="267" r:id="rId43"/>
    <p:sldId id="26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0D0D0D"/>
    <a:srgbClr val="7F7F7F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810"/>
    <p:restoredTop sz="96849"/>
  </p:normalViewPr>
  <p:slideViewPr>
    <p:cSldViewPr snapToGrid="0" snapToObjects="1">
      <p:cViewPr varScale="1">
        <p:scale>
          <a:sx n="107" d="100"/>
          <a:sy n="107" d="100"/>
        </p:scale>
        <p:origin x="184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E3DB1-E0B3-EC46-96F3-87D2B6A1991E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BC4561-E19D-D645-80EE-5092976EA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45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C4561-E19D-D645-80EE-5092976EAD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a3233f5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a3233f5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dc2fc1b3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dc2fc1b3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C4561-E19D-D645-80EE-5092976EAD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How can we measure microbial "load", either before or after extraction?</a:t>
            </a:r>
          </a:p>
          <a:p>
            <a:r>
              <a:rPr lang="en-US"/>
              <a:t>https://www.polleverywhere.com/free_text_polls/tlq7kHGQFLwrS2IXVO7oC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C4561-E19D-D645-80EE-5092976EAD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08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Why does overall microbial "load" matter?</a:t>
            </a:r>
          </a:p>
          <a:p>
            <a:r>
              <a:rPr lang="en-US"/>
              <a:t>https://www.polleverywhere.com/free_text_polls/SipPg4iv4cySi3VZcg3Eu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C4561-E19D-D645-80EE-5092976EAD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49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C4561-E19D-D645-80EE-5092976EAD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31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C4561-E19D-D645-80EE-5092976EAD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24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C4561-E19D-D645-80EE-5092976EAD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10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What types of negative controls might you want to include?</a:t>
            </a:r>
          </a:p>
          <a:p>
            <a:r>
              <a:rPr lang="en-US"/>
              <a:t>https://www.polleverywhere.com/free_text_polls/mUL6UcCYn02JlK7GgL6zC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C4561-E19D-D645-80EE-5092976EAD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16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C4561-E19D-D645-80EE-5092976EAD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8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8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90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1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8164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27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5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6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2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28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2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5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7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pmc/articles/PMC8900318/#Sec19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8/msystems.01158-23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8/msystems.01158-23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doi.org/10.1128/msystems.01158-23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464" y="1122363"/>
            <a:ext cx="11677730" cy="238760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Making sure your dataset is ready for further analysis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AC0601-FC4F-DAC7-426F-3C41E293EC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AKA “Remove your blinders”</a:t>
            </a:r>
          </a:p>
          <a:p>
            <a:r>
              <a:rPr lang="en-US" dirty="0">
                <a:solidFill>
                  <a:schemeClr val="bg1"/>
                </a:solidFill>
              </a:rPr>
              <a:t>AKA “Due diligence”</a:t>
            </a:r>
          </a:p>
          <a:p>
            <a:r>
              <a:rPr lang="en-US" dirty="0">
                <a:solidFill>
                  <a:schemeClr val="bg1"/>
                </a:solidFill>
              </a:rPr>
              <a:t>AKA “Understanding your data”</a:t>
            </a:r>
          </a:p>
          <a:p>
            <a:r>
              <a:rPr lang="en-US" dirty="0">
                <a:solidFill>
                  <a:schemeClr val="bg1"/>
                </a:solidFill>
              </a:rPr>
              <a:t>AKA “QC”</a:t>
            </a:r>
          </a:p>
        </p:txBody>
      </p:sp>
    </p:spTree>
    <p:extLst>
      <p:ext uri="{BB962C8B-B14F-4D97-AF65-F5344CB8AC3E}">
        <p14:creationId xmlns:p14="http://schemas.microsoft.com/office/powerpoint/2010/main" val="791970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67" y="10433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can be systematic by sample type/matrix</a:t>
            </a:r>
            <a:r>
              <a:rPr lang="is-IS" dirty="0">
                <a:solidFill>
                  <a:schemeClr val="bg1"/>
                </a:solidFill>
              </a:rPr>
              <a:t>…resulting in measurement bias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265" y="1690688"/>
            <a:ext cx="8805335" cy="46810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1667" y="3735807"/>
            <a:ext cx="2338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# of Reads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87798" y="6302511"/>
            <a:ext cx="1108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Feces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04380" y="6302511"/>
            <a:ext cx="1417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Sponge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35788" y="6302511"/>
            <a:ext cx="779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Soil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9846" y="6302511"/>
            <a:ext cx="925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Trim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04209" y="6302511"/>
            <a:ext cx="1209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Water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142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Therefore, we need some way to  account for this in our analysis</a:t>
            </a:r>
          </a:p>
        </p:txBody>
      </p:sp>
    </p:spTree>
    <p:extLst>
      <p:ext uri="{BB962C8B-B14F-4D97-AF65-F5344CB8AC3E}">
        <p14:creationId xmlns:p14="http://schemas.microsoft.com/office/powerpoint/2010/main" val="1275816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One way to do this is to rarefy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200" i="1" dirty="0">
                <a:solidFill>
                  <a:schemeClr val="bg1"/>
                </a:solidFill>
              </a:rPr>
              <a:t>(N.B., This is different from rarefaction)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2550474"/>
            <a:ext cx="1084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To rarefy is to randomly “</a:t>
            </a:r>
            <a:r>
              <a:rPr lang="en-US" sz="4000" dirty="0" err="1">
                <a:solidFill>
                  <a:schemeClr val="bg1"/>
                </a:solidFill>
              </a:rPr>
              <a:t>downsample</a:t>
            </a:r>
            <a:r>
              <a:rPr lang="en-US" sz="4000" dirty="0">
                <a:solidFill>
                  <a:schemeClr val="bg1"/>
                </a:solidFill>
              </a:rPr>
              <a:t>” every sample to a level even with the sample with the lowest number of reads</a:t>
            </a:r>
            <a:r>
              <a:rPr lang="is-IS" sz="4000" dirty="0">
                <a:solidFill>
                  <a:schemeClr val="bg1"/>
                </a:solidFill>
              </a:rPr>
              <a:t>….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498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Visually</a:t>
            </a:r>
            <a:r>
              <a:rPr lang="is-IS" sz="4800" dirty="0">
                <a:solidFill>
                  <a:schemeClr val="bg1"/>
                </a:solidFill>
              </a:rPr>
              <a:t>…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067" y="1853196"/>
            <a:ext cx="8297334" cy="44110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28977" y="6150114"/>
            <a:ext cx="1917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Samples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704769"/>
            <a:ext cx="2338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# of Reads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4097867" y="5624956"/>
            <a:ext cx="8094133" cy="3077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5301791"/>
            <a:ext cx="3513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accent1">
                    <a:lumMod val="75000"/>
                  </a:schemeClr>
                </a:solidFill>
              </a:rPr>
              <a:t>Level of Rarefying</a:t>
            </a:r>
          </a:p>
        </p:txBody>
      </p:sp>
    </p:spTree>
    <p:extLst>
      <p:ext uri="{BB962C8B-B14F-4D97-AF65-F5344CB8AC3E}">
        <p14:creationId xmlns:p14="http://schemas.microsoft.com/office/powerpoint/2010/main" val="344523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Obviously, this </a:t>
            </a:r>
            <a:r>
              <a:rPr lang="en-US">
                <a:solidFill>
                  <a:schemeClr val="bg1"/>
                </a:solidFill>
              </a:rPr>
              <a:t>can result in loss of LOTS of data</a:t>
            </a:r>
            <a:r>
              <a:rPr lang="is-IS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067" y="1853196"/>
            <a:ext cx="8297334" cy="44110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28977" y="6150114"/>
            <a:ext cx="1917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Samples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704769"/>
            <a:ext cx="2338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# of Reads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4097867" y="5624956"/>
            <a:ext cx="8094133" cy="3077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5301791"/>
            <a:ext cx="3513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accent1">
                    <a:lumMod val="75000"/>
                  </a:schemeClr>
                </a:solidFill>
              </a:rPr>
              <a:t>Level of Rarefying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4301067" y="1998133"/>
            <a:ext cx="6874933" cy="3626823"/>
          </a:xfrm>
          <a:prstGeom prst="rect">
            <a:avLst/>
          </a:prstGeom>
          <a:solidFill>
            <a:srgbClr val="000000">
              <a:alpha val="3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76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There is a lot of debate in the literature about the benefits vs. drawbacks of rarefying</a:t>
            </a:r>
            <a:r>
              <a:rPr lang="is-IS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703"/>
            <a:ext cx="9381067" cy="16623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32" y="4716688"/>
            <a:ext cx="4422775" cy="1986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1690688"/>
            <a:ext cx="8928100" cy="18183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0" y="4353946"/>
            <a:ext cx="5001683" cy="23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6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35E4-25D5-A9FC-AC10-F23895B19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343" y="83125"/>
            <a:ext cx="10515600" cy="132556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Very recently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2CFCFC-0E5E-CE86-EDCE-8D8216C5F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1"/>
          <a:stretch/>
        </p:blipFill>
        <p:spPr>
          <a:xfrm>
            <a:off x="77610" y="83125"/>
            <a:ext cx="7772400" cy="380056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02C37E2-0A49-B5E7-8E89-106DF192D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990" y="3237997"/>
            <a:ext cx="7772400" cy="353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84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will use CSS for our analyses today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08DF8-57F5-0543-B498-08BF2E333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25" y="1584208"/>
            <a:ext cx="9551950" cy="50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11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251" y="152403"/>
            <a:ext cx="1192349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 be “fair”, this paper has also been under debate: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78" y="1538285"/>
            <a:ext cx="5441136" cy="5167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3" y="1538285"/>
            <a:ext cx="600106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56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62DF9-C595-124F-80F7-47EDB206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approach is available in an R package called “</a:t>
            </a:r>
            <a:r>
              <a:rPr lang="en-US" dirty="0" err="1">
                <a:solidFill>
                  <a:schemeClr val="bg1"/>
                </a:solidFill>
              </a:rPr>
              <a:t>metagenomeSeq</a:t>
            </a:r>
            <a:r>
              <a:rPr lang="en-US" dirty="0">
                <a:solidFill>
                  <a:schemeClr val="bg1"/>
                </a:solidFill>
              </a:rPr>
              <a:t>”:</a:t>
            </a:r>
          </a:p>
        </p:txBody>
      </p:sp>
      <p:pic>
        <p:nvPicPr>
          <p:cNvPr id="5" name="Picture 4" descr="A paper with text and words&#10;&#10;Description automatically generated">
            <a:extLst>
              <a:ext uri="{FF2B5EF4-FFF2-40B4-BE49-F238E27FC236}">
                <a16:creationId xmlns:a16="http://schemas.microsoft.com/office/drawing/2014/main" id="{08715D01-CA5A-8176-5A89-6814304AE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22"/>
          <a:stretch/>
        </p:blipFill>
        <p:spPr>
          <a:xfrm>
            <a:off x="3005414" y="1947553"/>
            <a:ext cx="5682407" cy="474419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D923CA-6E01-4537-C004-499AF74F0B13}"/>
              </a:ext>
            </a:extLst>
          </p:cNvPr>
          <p:cNvSpPr/>
          <p:nvPr/>
        </p:nvSpPr>
        <p:spPr>
          <a:xfrm>
            <a:off x="5225142" y="2434440"/>
            <a:ext cx="1341912" cy="249382"/>
          </a:xfrm>
          <a:prstGeom prst="roundRect">
            <a:avLst/>
          </a:prstGeom>
          <a:solidFill>
            <a:srgbClr val="FFD966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14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9271-9354-4549-80BA-7068D7C0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Topics to cover 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AA9D7-9E7B-1C99-5661-4A1F08625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How much bacterial DNA did you have in your samples?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How much data did you generate?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How skewed is your data, and what is your LOD?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How much contamination do you have in your data?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How much technical confounding do you have in your data?</a:t>
            </a:r>
          </a:p>
        </p:txBody>
      </p:sp>
    </p:spTree>
    <p:extLst>
      <p:ext uri="{BB962C8B-B14F-4D97-AF65-F5344CB8AC3E}">
        <p14:creationId xmlns:p14="http://schemas.microsoft.com/office/powerpoint/2010/main" val="2100134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464" y="1122363"/>
            <a:ext cx="11677730" cy="238760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Topic #3: Positive controls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AC0601-FC4F-DAC7-426F-3C41E293EC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(Did I sequence what I expected to sequence?)</a:t>
            </a:r>
          </a:p>
        </p:txBody>
      </p:sp>
    </p:spTree>
    <p:extLst>
      <p:ext uri="{BB962C8B-B14F-4D97-AF65-F5344CB8AC3E}">
        <p14:creationId xmlns:p14="http://schemas.microsoft.com/office/powerpoint/2010/main" val="3667795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231AE-1F9F-A807-079F-DB530F295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Different types of positive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E652E-0428-BAFE-7DFF-0E56DCC4E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zymoresearch.eu</a:t>
            </a:r>
            <a:r>
              <a:rPr lang="en-US" dirty="0">
                <a:solidFill>
                  <a:schemeClr val="bg1"/>
                </a:solidFill>
              </a:rPr>
              <a:t>/collections/</a:t>
            </a:r>
            <a:r>
              <a:rPr lang="en-US" dirty="0" err="1">
                <a:solidFill>
                  <a:schemeClr val="bg1"/>
                </a:solidFill>
              </a:rPr>
              <a:t>zymobiomics</a:t>
            </a:r>
            <a:r>
              <a:rPr lang="en-US" dirty="0">
                <a:solidFill>
                  <a:schemeClr val="bg1"/>
                </a:solidFill>
              </a:rPr>
              <a:t>-microbial-community-standards</a:t>
            </a:r>
          </a:p>
        </p:txBody>
      </p:sp>
    </p:spTree>
    <p:extLst>
      <p:ext uri="{BB962C8B-B14F-4D97-AF65-F5344CB8AC3E}">
        <p14:creationId xmlns:p14="http://schemas.microsoft.com/office/powerpoint/2010/main" val="1188631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231AE-1F9F-A807-079F-DB530F295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can we use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E652E-0428-BAFE-7DFF-0E56DCC4E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Analysis of the positive control spike-in sample against the complete SILVA database showed </a:t>
            </a:r>
            <a:r>
              <a:rPr lang="en-US" b="0" i="1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Truepera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as the most abundant genus with 51% of all reads, and </a:t>
            </a:r>
            <a:r>
              <a:rPr lang="en-US" b="0" i="1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Imtechella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as the third-most abundant with 8.5% of reads. The genus </a:t>
            </a:r>
            <a:r>
              <a:rPr lang="en-US" b="0" i="1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Allobacillus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was not identified, but the SILVA database only contains one reference for </a:t>
            </a:r>
            <a:r>
              <a:rPr lang="en-US" b="0" i="1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Allobacillus</a:t>
            </a:r>
            <a:r>
              <a:rPr lang="en-US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b="0" i="1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halotolerans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. Therefore, we also aligned the sequences from the mock community to a custom database provided by </a:t>
            </a:r>
            <a:r>
              <a:rPr lang="en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ZymoBIOMICS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(see “</a:t>
            </a:r>
            <a:r>
              <a:rPr lang="en-US" b="0" i="0" u="sng" dirty="0">
                <a:solidFill>
                  <a:srgbClr val="376FAA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  <a:hlinkClick r:id="rId2"/>
              </a:rPr>
              <a:t>Methods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” section), which resulted in detection of all three expected taxa, with </a:t>
            </a:r>
            <a:r>
              <a:rPr lang="en-US" b="0" i="1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Truepera</a:t>
            </a:r>
            <a:r>
              <a:rPr lang="en-US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b="0" i="1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radiovictrix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comprising 33.8% of reads, </a:t>
            </a:r>
            <a:r>
              <a:rPr lang="en-US" b="0" i="1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Imtichella</a:t>
            </a:r>
            <a:r>
              <a:rPr lang="en-US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b="0" i="1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halotolerans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60.3%, and </a:t>
            </a:r>
            <a:r>
              <a:rPr lang="en-US" b="0" i="1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Allobacillus</a:t>
            </a:r>
            <a:r>
              <a:rPr lang="en-US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b="0" i="1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halotolerans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5.9%.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703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BF1F-223E-6AA8-210A-B9A6EA79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Did you get back what you put in?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i="1" dirty="0">
                <a:solidFill>
                  <a:schemeClr val="bg1"/>
                </a:solidFill>
              </a:rPr>
              <a:t>(**You most likely won’t, and do you actually know what you put in?)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03D4B1A8-F70D-84B9-5F5E-42983FE17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45"/>
          <a:stretch/>
        </p:blipFill>
        <p:spPr>
          <a:xfrm>
            <a:off x="838200" y="2363189"/>
            <a:ext cx="10515600" cy="3441300"/>
          </a:xfrm>
        </p:spPr>
      </p:pic>
    </p:spTree>
    <p:extLst>
      <p:ext uri="{BB962C8B-B14F-4D97-AF65-F5344CB8AC3E}">
        <p14:creationId xmlns:p14="http://schemas.microsoft.com/office/powerpoint/2010/main" val="2791241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BDF23-3740-9437-18CF-39C6935E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Consistency across extraction batches: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9A39-8638-243C-47DE-9063C7038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graph&#10;&#10;Description automatically generated with low confidence">
            <a:extLst>
              <a:ext uri="{FF2B5EF4-FFF2-40B4-BE49-F238E27FC236}">
                <a16:creationId xmlns:a16="http://schemas.microsoft.com/office/drawing/2014/main" id="{8A58F7F6-B0FA-6FA9-AEAC-85B71ACF9F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" y="1825625"/>
            <a:ext cx="11781833" cy="471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24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464" y="1122363"/>
            <a:ext cx="11677730" cy="238760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Topic #4: Negative controls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AC0601-FC4F-DAC7-426F-3C41E293EC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(How much contamination is in my data?)</a:t>
            </a:r>
          </a:p>
        </p:txBody>
      </p:sp>
    </p:spTree>
    <p:extLst>
      <p:ext uri="{BB962C8B-B14F-4D97-AF65-F5344CB8AC3E}">
        <p14:creationId xmlns:p14="http://schemas.microsoft.com/office/powerpoint/2010/main" val="3597286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916F-B04E-DCFF-8343-E77B4FBF4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B15306-6C62-9142-B9EA-45118DF32B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mUL6UcCYn02JlK7GgL6zC">
            <a:extLst>
              <a:ext uri="{FF2B5EF4-FFF2-40B4-BE49-F238E27FC236}">
                <a16:creationId xmlns:a16="http://schemas.microsoft.com/office/drawing/2014/main" id="{9398F2BA-9C28-2395-5C5A-6A62633D296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57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B42-C6BA-383D-879A-D6076645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8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BF018-D3B0-B5EF-06EF-DB08E3E28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74ABB5-AF2F-F9B4-F95E-E497AD0FF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60"/>
          <a:stretch/>
        </p:blipFill>
        <p:spPr bwMode="auto">
          <a:xfrm>
            <a:off x="900546" y="1387859"/>
            <a:ext cx="10390908" cy="496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7D9390-20B8-2253-BD31-E097C8F98F65}"/>
              </a:ext>
            </a:extLst>
          </p:cNvPr>
          <p:cNvSpPr txBox="1"/>
          <p:nvPr/>
        </p:nvSpPr>
        <p:spPr>
          <a:xfrm>
            <a:off x="0" y="6396335"/>
            <a:ext cx="12067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solidFill>
                  <a:schemeClr val="bg1"/>
                </a:solidFill>
                <a:effectLst/>
                <a:latin typeface="Montserrat" pitchFamily="2" charset="77"/>
              </a:rPr>
              <a:t>Dean CJ, Deng Y, 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Montserrat" pitchFamily="2" charset="77"/>
              </a:rPr>
              <a:t>Wehri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Montserrat" pitchFamily="2" charset="77"/>
              </a:rPr>
              <a:t> TC, Pena-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Montserrat" pitchFamily="2" charset="77"/>
              </a:rPr>
              <a:t>Mosca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Montserrat" pitchFamily="2" charset="77"/>
              </a:rPr>
              <a:t> F, Ray T, Crooker BA, Godden SM, 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Montserrat" pitchFamily="2" charset="77"/>
              </a:rPr>
              <a:t>Caixeta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Montserrat" pitchFamily="2" charset="77"/>
              </a:rPr>
              <a:t> LS, Noyes NR. 0. The impact of kit, environment, and sampling contamination on the observed microbiome of bovine milk.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Montserrat" pitchFamily="2" charset="77"/>
              </a:rPr>
              <a:t>mSystems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Montserrat" pitchFamily="2" charset="77"/>
              </a:rPr>
              <a:t> 0:e01158-23.</a:t>
            </a:r>
            <a:r>
              <a:rPr lang="en-US" sz="1200" b="0" i="0" u="sng" dirty="0">
                <a:solidFill>
                  <a:schemeClr val="bg1"/>
                </a:solidFill>
                <a:effectLst/>
                <a:latin typeface="Montserra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https://doi.org/10.1128/msystems.01158-23</a:t>
            </a:r>
            <a:endParaRPr lang="en-US" sz="1200" b="0" i="0" dirty="0">
              <a:solidFill>
                <a:schemeClr val="bg1"/>
              </a:solidFill>
              <a:effectLst/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9651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B42-C6BA-383D-879A-D6076645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8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can you do with the negative controls?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BF018-D3B0-B5EF-06EF-DB08E3E28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Describe them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--and/or—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Use them to identify and remove likely contaminant sequences in your real samples (</a:t>
            </a:r>
            <a:r>
              <a:rPr lang="en-US" sz="3600" dirty="0" err="1">
                <a:solidFill>
                  <a:schemeClr val="bg1"/>
                </a:solidFill>
              </a:rPr>
              <a:t>decontam</a:t>
            </a:r>
            <a:r>
              <a:rPr lang="en-US" sz="36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068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9481-45D8-35DE-E9EA-965FC4433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Describe: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B68512F-1321-C21A-058F-86CB63074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80" y="0"/>
            <a:ext cx="6956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DB0D6A-992B-8460-3EED-2899F39B7328}"/>
              </a:ext>
            </a:extLst>
          </p:cNvPr>
          <p:cNvSpPr txBox="1"/>
          <p:nvPr/>
        </p:nvSpPr>
        <p:spPr>
          <a:xfrm>
            <a:off x="0" y="5657671"/>
            <a:ext cx="50759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solidFill>
                  <a:schemeClr val="bg1"/>
                </a:solidFill>
                <a:effectLst/>
                <a:latin typeface="Montserrat" pitchFamily="2" charset="77"/>
              </a:rPr>
              <a:t>Dean CJ, Deng Y, 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Montserrat" pitchFamily="2" charset="77"/>
              </a:rPr>
              <a:t>Wehri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Montserrat" pitchFamily="2" charset="77"/>
              </a:rPr>
              <a:t> TC, Pena-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Montserrat" pitchFamily="2" charset="77"/>
              </a:rPr>
              <a:t>Mosca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Montserrat" pitchFamily="2" charset="77"/>
              </a:rPr>
              <a:t> F, Ray T, Crooker BA, Godden SM, 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Montserrat" pitchFamily="2" charset="77"/>
              </a:rPr>
              <a:t>Caixeta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Montserrat" pitchFamily="2" charset="77"/>
              </a:rPr>
              <a:t> LS, Noyes NR. 0. The impact of kit, environment, and sampling contamination on the observed microbiome of bovine milk.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Montserrat" pitchFamily="2" charset="77"/>
              </a:rPr>
              <a:t>mSystems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Montserrat" pitchFamily="2" charset="77"/>
              </a:rPr>
              <a:t> 0:e01158-23.</a:t>
            </a:r>
            <a:r>
              <a:rPr lang="en-US" sz="1200" b="0" i="0" u="sng" dirty="0">
                <a:solidFill>
                  <a:schemeClr val="bg1"/>
                </a:solidFill>
                <a:effectLst/>
                <a:latin typeface="Montserra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https://doi.org/10.1128/msystems.01158-23</a:t>
            </a:r>
            <a:endParaRPr lang="en-US" sz="1200" b="0" i="0" dirty="0">
              <a:solidFill>
                <a:schemeClr val="bg1"/>
              </a:solidFill>
              <a:effectLst/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1282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464" y="1122363"/>
            <a:ext cx="11677730" cy="23876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Topic #1: Microbial (bacterial) biomass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AC0601-FC4F-DAC7-426F-3C41E293EC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(How worried do I need to be about the other 4 topics in this lecture?)</a:t>
            </a:r>
          </a:p>
        </p:txBody>
      </p:sp>
    </p:spTree>
    <p:extLst>
      <p:ext uri="{BB962C8B-B14F-4D97-AF65-F5344CB8AC3E}">
        <p14:creationId xmlns:p14="http://schemas.microsoft.com/office/powerpoint/2010/main" val="1330875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9481-45D8-35DE-E9EA-965FC4433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 to Remove: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B0D6A-992B-8460-3EED-2899F39B7328}"/>
              </a:ext>
            </a:extLst>
          </p:cNvPr>
          <p:cNvSpPr txBox="1"/>
          <p:nvPr/>
        </p:nvSpPr>
        <p:spPr>
          <a:xfrm>
            <a:off x="0" y="5657671"/>
            <a:ext cx="50759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solidFill>
                  <a:schemeClr val="bg1"/>
                </a:solidFill>
                <a:effectLst/>
                <a:latin typeface="Montserrat" pitchFamily="2" charset="77"/>
              </a:rPr>
              <a:t>Dean CJ, Deng Y, 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Montserrat" pitchFamily="2" charset="77"/>
              </a:rPr>
              <a:t>Wehri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Montserrat" pitchFamily="2" charset="77"/>
              </a:rPr>
              <a:t> TC, Pena-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Montserrat" pitchFamily="2" charset="77"/>
              </a:rPr>
              <a:t>Mosca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Montserrat" pitchFamily="2" charset="77"/>
              </a:rPr>
              <a:t> F, Ray T, Crooker BA, Godden SM, 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Montserrat" pitchFamily="2" charset="77"/>
              </a:rPr>
              <a:t>Caixeta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Montserrat" pitchFamily="2" charset="77"/>
              </a:rPr>
              <a:t> LS, Noyes NR. 0. The impact of kit, environment, and sampling contamination on the observed microbiome of bovine milk.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Montserrat" pitchFamily="2" charset="77"/>
              </a:rPr>
              <a:t>mSystems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Montserrat" pitchFamily="2" charset="77"/>
              </a:rPr>
              <a:t> 0:e01158-23.</a:t>
            </a:r>
            <a:r>
              <a:rPr lang="en-US" sz="1200" b="0" i="0" u="sng" dirty="0">
                <a:solidFill>
                  <a:schemeClr val="bg1"/>
                </a:solidFill>
                <a:effectLst/>
                <a:latin typeface="Montserra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https://doi.org/10.1128/msystems.01158-23</a:t>
            </a:r>
            <a:endParaRPr lang="en-US" sz="1200" b="0" i="0" dirty="0">
              <a:solidFill>
                <a:schemeClr val="bg1"/>
              </a:solidFill>
              <a:effectLst/>
              <a:latin typeface="Montserrat" pitchFamily="2" charset="7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78D4F23-564F-972A-9259-10D50AD0D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594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318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464" y="1122363"/>
            <a:ext cx="11677730" cy="238760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Topic #5: Batch Effects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AC0601-FC4F-DAC7-426F-3C41E293EC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(What technical factors might confound my analysis?)</a:t>
            </a:r>
          </a:p>
        </p:txBody>
      </p:sp>
    </p:spTree>
    <p:extLst>
      <p:ext uri="{BB962C8B-B14F-4D97-AF65-F5344CB8AC3E}">
        <p14:creationId xmlns:p14="http://schemas.microsoft.com/office/powerpoint/2010/main" val="1148731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0B279D5F-9C90-4E2D-342F-059B00ED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Let’s start with a science story</a:t>
            </a:r>
          </a:p>
        </p:txBody>
      </p:sp>
    </p:spTree>
    <p:extLst>
      <p:ext uri="{BB962C8B-B14F-4D97-AF65-F5344CB8AC3E}">
        <p14:creationId xmlns:p14="http://schemas.microsoft.com/office/powerpoint/2010/main" val="2334172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0700" y="5147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solidFill>
                  <a:schemeClr val="bg1"/>
                </a:solidFill>
              </a:rPr>
              <a:t>Poultry litter is important in poultry production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26AB5-8286-699B-4337-D984112DF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Important in establishing the microbiome of newly placed chicks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Typically reused over multiple flock cycles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B22491-5FED-B2A2-2D36-3E0DEE5FC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Study goal:</a:t>
            </a:r>
            <a:br>
              <a:rPr lang="en-US" sz="6600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DA4709-C7C6-8EFF-CFF0-2E3131D85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solidFill>
                  <a:schemeClr val="bg1"/>
                </a:solidFill>
              </a:rPr>
              <a:t>To assess temporal changes in the microbiome of reused litter over multiple broiler flock cycles.</a:t>
            </a:r>
            <a:endParaRPr lang="en-US" sz="5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13676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>
                <a:solidFill>
                  <a:schemeClr val="bg1"/>
                </a:solidFill>
              </a:rPr>
              <a:t>Study Design: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t="68512"/>
          <a:stretch/>
        </p:blipFill>
        <p:spPr>
          <a:xfrm>
            <a:off x="203198" y="4230624"/>
            <a:ext cx="11785604" cy="150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3;p16">
            <a:extLst>
              <a:ext uri="{FF2B5EF4-FFF2-40B4-BE49-F238E27FC236}">
                <a16:creationId xmlns:a16="http://schemas.microsoft.com/office/drawing/2014/main" id="{478C8862-5E87-F919-730F-9088383FBD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62132"/>
          <a:stretch/>
        </p:blipFill>
        <p:spPr>
          <a:xfrm>
            <a:off x="203198" y="2422167"/>
            <a:ext cx="11785604" cy="18084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5042C5-5724-16D9-FFEE-74AE64C738EE}"/>
              </a:ext>
            </a:extLst>
          </p:cNvPr>
          <p:cNvSpPr txBox="1"/>
          <p:nvPr/>
        </p:nvSpPr>
        <p:spPr>
          <a:xfrm>
            <a:off x="203198" y="4073978"/>
            <a:ext cx="143053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i="1" dirty="0"/>
              <a:t>Collection Day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A285-A2B0-59AB-F6B8-A6FD1B093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26" y="119714"/>
            <a:ext cx="11963401" cy="97941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Something seems to happen at Day 28 in Flock 2…any ideas?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A7F815-3C05-FF9B-A5C9-26B430898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720" y="1416594"/>
            <a:ext cx="6574559" cy="532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822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F8AF-A071-5E82-427F-24290688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These samples were sequenced in 2 batches</a:t>
            </a:r>
          </a:p>
        </p:txBody>
      </p:sp>
    </p:spTree>
    <p:extLst>
      <p:ext uri="{BB962C8B-B14F-4D97-AF65-F5344CB8AC3E}">
        <p14:creationId xmlns:p14="http://schemas.microsoft.com/office/powerpoint/2010/main" val="184169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B3B9-0E0F-75DB-0692-2F62AE31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133928"/>
            <a:ext cx="10515600" cy="84512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Same chart, but shown by sequencing batch:</a:t>
            </a:r>
          </a:p>
        </p:txBody>
      </p:sp>
      <p:pic>
        <p:nvPicPr>
          <p:cNvPr id="3" name="Google Shape;110;p22">
            <a:extLst>
              <a:ext uri="{FF2B5EF4-FFF2-40B4-BE49-F238E27FC236}">
                <a16:creationId xmlns:a16="http://schemas.microsoft.com/office/drawing/2014/main" id="{49980765-B485-F6C1-F5AC-2ED4AC6E67A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58688" y="1060663"/>
            <a:ext cx="9458693" cy="56634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6074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70A70-AD40-B2C0-53AF-D661BB4AB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Discussion: How do you avoid this??</a:t>
            </a:r>
          </a:p>
        </p:txBody>
      </p:sp>
    </p:spTree>
    <p:extLst>
      <p:ext uri="{BB962C8B-B14F-4D97-AF65-F5344CB8AC3E}">
        <p14:creationId xmlns:p14="http://schemas.microsoft.com/office/powerpoint/2010/main" val="23857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62EF0-E6A8-08F9-2F2B-F1E6F17D1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D650CE-0467-BD71-8DAF-2A01175AC7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tlq7kHGQFLwrS2IXVO7oC">
            <a:extLst>
              <a:ext uri="{FF2B5EF4-FFF2-40B4-BE49-F238E27FC236}">
                <a16:creationId xmlns:a16="http://schemas.microsoft.com/office/drawing/2014/main" id="{64C96045-451D-90DA-AD54-788A86F2D32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85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70A70-AD40-B2C0-53AF-D661BB4AB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39" y="5626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Other sources of batch effect?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03E3C6C-7222-EA51-2B20-C1C2AF114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9" y="1210352"/>
            <a:ext cx="7772400" cy="2930284"/>
          </a:xfrm>
          <a:prstGeom prst="rect">
            <a:avLst/>
          </a:prstGeom>
        </p:spPr>
      </p:pic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458B45BB-6581-A02D-6E13-9A29634C6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656" y="4218131"/>
            <a:ext cx="7772400" cy="258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89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DC14C-1A6D-C382-915A-FF7BB8FD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04200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 produce normalized counts: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199" y="1904060"/>
            <a:ext cx="734176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normalized counts   </a:t>
            </a:r>
            <a:endParaRPr kumimoji="0" lang="x-none" altLang="x-non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991674"/>
            <a:ext cx="108458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solidFill>
                  <a:schemeClr val="bg1"/>
                </a:solidFill>
                <a:latin typeface="+mj-lt"/>
              </a:rPr>
              <a:t>c</a:t>
            </a:r>
            <a:r>
              <a:rPr lang="en-US" sz="7200" baseline="-25000" dirty="0" err="1">
                <a:solidFill>
                  <a:schemeClr val="bg1"/>
                </a:solidFill>
                <a:latin typeface="+mj-lt"/>
              </a:rPr>
              <a:t>ij</a:t>
            </a:r>
            <a:r>
              <a:rPr lang="en-US" sz="7200" dirty="0">
                <a:solidFill>
                  <a:schemeClr val="bg1"/>
                </a:solidFill>
                <a:latin typeface="+mj-lt"/>
              </a:rPr>
              <a:t> = (</a:t>
            </a:r>
            <a:r>
              <a:rPr lang="en-US" sz="7200" dirty="0" err="1">
                <a:solidFill>
                  <a:schemeClr val="bg1"/>
                </a:solidFill>
                <a:latin typeface="+mj-lt"/>
              </a:rPr>
              <a:t>c</a:t>
            </a:r>
            <a:r>
              <a:rPr lang="en-US" sz="7200" baseline="-25000" dirty="0" err="1">
                <a:solidFill>
                  <a:schemeClr val="bg1"/>
                </a:solidFill>
                <a:latin typeface="+mj-lt"/>
              </a:rPr>
              <a:t>ij</a:t>
            </a:r>
            <a:r>
              <a:rPr lang="en-US" sz="7200" dirty="0">
                <a:solidFill>
                  <a:schemeClr val="bg1"/>
                </a:solidFill>
                <a:latin typeface="+mj-lt"/>
              </a:rPr>
              <a:t>/</a:t>
            </a:r>
            <a:r>
              <a:rPr lang="en-US" sz="7200" dirty="0" err="1">
                <a:solidFill>
                  <a:schemeClr val="bg1"/>
                </a:solidFill>
                <a:latin typeface="+mj-lt"/>
              </a:rPr>
              <a:t>s</a:t>
            </a:r>
            <a:r>
              <a:rPr lang="en-US" sz="7200" baseline="30000" dirty="0" err="1">
                <a:solidFill>
                  <a:schemeClr val="bg1"/>
                </a:solidFill>
                <a:latin typeface="+mj-lt"/>
              </a:rPr>
              <a:t>l</a:t>
            </a:r>
            <a:r>
              <a:rPr lang="en-US" sz="7200" baseline="-25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US" sz="7200" dirty="0">
                <a:solidFill>
                  <a:schemeClr val="bg1"/>
                </a:solidFill>
                <a:latin typeface="+mj-lt"/>
              </a:rPr>
              <a:t>)(N)</a:t>
            </a:r>
          </a:p>
          <a:p>
            <a:endParaRPr lang="en-US" sz="4000" dirty="0">
              <a:solidFill>
                <a:schemeClr val="bg1"/>
              </a:solidFill>
              <a:latin typeface="+mj-lt"/>
            </a:endParaRPr>
          </a:p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where</a:t>
            </a:r>
          </a:p>
          <a:p>
            <a:r>
              <a:rPr lang="en-US" sz="4000" dirty="0" err="1">
                <a:solidFill>
                  <a:schemeClr val="bg1"/>
                </a:solidFill>
                <a:latin typeface="+mj-lt"/>
              </a:rPr>
              <a:t>c</a:t>
            </a:r>
            <a:r>
              <a:rPr lang="en-US" sz="4000" baseline="-25000" dirty="0" err="1">
                <a:solidFill>
                  <a:schemeClr val="bg1"/>
                </a:solidFill>
                <a:latin typeface="+mj-lt"/>
              </a:rPr>
              <a:t>ij</a:t>
            </a:r>
            <a:r>
              <a:rPr lang="en-US" sz="4000" baseline="-25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 = counts for feature </a:t>
            </a:r>
            <a:r>
              <a:rPr lang="en-US" sz="40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 in sample j</a:t>
            </a:r>
          </a:p>
          <a:p>
            <a:r>
              <a:rPr lang="en-US" sz="4000" dirty="0" err="1">
                <a:solidFill>
                  <a:schemeClr val="bg1"/>
                </a:solidFill>
                <a:latin typeface="+mj-lt"/>
              </a:rPr>
              <a:t>s</a:t>
            </a:r>
            <a:r>
              <a:rPr lang="en-US" sz="4000" baseline="30000" dirty="0" err="1">
                <a:solidFill>
                  <a:schemeClr val="bg1"/>
                </a:solidFill>
                <a:latin typeface="+mj-lt"/>
              </a:rPr>
              <a:t>l</a:t>
            </a:r>
            <a:r>
              <a:rPr lang="en-US" sz="4000" baseline="-25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US" sz="4000" baseline="-25000" dirty="0">
                <a:solidFill>
                  <a:schemeClr val="bg1"/>
                </a:solidFill>
                <a:latin typeface="+mj-lt"/>
              </a:rPr>
              <a:t> =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 sum of counts for sample j up to the lth quantile</a:t>
            </a:r>
          </a:p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N = normalization constant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667" y="1778302"/>
            <a:ext cx="855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chemeClr val="bg1"/>
                </a:solidFill>
                <a:latin typeface="+mj-lt"/>
              </a:rPr>
              <a:t>~</a:t>
            </a:r>
            <a:endParaRPr lang="en-US" sz="7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70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9" y="161924"/>
            <a:ext cx="5171814" cy="6492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8891" y="367249"/>
            <a:ext cx="595124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/>
                </a:solidFill>
                <a:latin typeface="+mj-lt"/>
              </a:rPr>
              <a:t>“l” is determined using a data-driven approach</a:t>
            </a:r>
          </a:p>
          <a:p>
            <a:endParaRPr lang="en-US" sz="4000" i="1" dirty="0">
              <a:solidFill>
                <a:schemeClr val="bg1"/>
              </a:solidFill>
              <a:latin typeface="+mj-lt"/>
            </a:endParaRPr>
          </a:p>
          <a:p>
            <a:r>
              <a:rPr lang="en-US" sz="4000" i="1" dirty="0">
                <a:solidFill>
                  <a:schemeClr val="bg1"/>
                </a:solidFill>
                <a:latin typeface="+mj-lt"/>
              </a:rPr>
              <a:t>“N” is recommended to be chosen as the median </a:t>
            </a:r>
            <a:r>
              <a:rPr lang="en-US" sz="4000" i="1" dirty="0" err="1">
                <a:solidFill>
                  <a:schemeClr val="bg1"/>
                </a:solidFill>
                <a:latin typeface="+mj-lt"/>
              </a:rPr>
              <a:t>s</a:t>
            </a:r>
            <a:r>
              <a:rPr lang="en-US" sz="4000" i="1" baseline="30000" dirty="0" err="1">
                <a:solidFill>
                  <a:schemeClr val="bg1"/>
                </a:solidFill>
                <a:latin typeface="+mj-lt"/>
              </a:rPr>
              <a:t>l</a:t>
            </a:r>
            <a:r>
              <a:rPr lang="en-US" sz="4000" i="1" baseline="-25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US" sz="4000" i="1" baseline="-25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i="1" dirty="0">
                <a:solidFill>
                  <a:schemeClr val="bg1"/>
                </a:solidFill>
                <a:latin typeface="+mj-lt"/>
              </a:rPr>
              <a:t>across all samples</a:t>
            </a:r>
          </a:p>
          <a:p>
            <a:endParaRPr lang="en-US" sz="4000" i="1" dirty="0">
              <a:solidFill>
                <a:schemeClr val="bg1"/>
              </a:solidFill>
              <a:latin typeface="+mj-lt"/>
            </a:endParaRPr>
          </a:p>
          <a:p>
            <a:r>
              <a:rPr lang="en-US" sz="4000" i="1" dirty="0">
                <a:solidFill>
                  <a:schemeClr val="bg1"/>
                </a:solidFill>
                <a:latin typeface="+mj-lt"/>
              </a:rPr>
              <a:t>For more detail, see the supplemental M&amp;M for the paper </a:t>
            </a:r>
          </a:p>
        </p:txBody>
      </p:sp>
    </p:spTree>
    <p:extLst>
      <p:ext uri="{BB962C8B-B14F-4D97-AF65-F5344CB8AC3E}">
        <p14:creationId xmlns:p14="http://schemas.microsoft.com/office/powerpoint/2010/main" val="1539969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A187D-81E1-628C-87DE-2CF767AC2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There’s a lot of literature on this, and no perfect (or even great? ) method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7CEB9A-3926-634D-1A8D-02967C931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15" y="2280061"/>
            <a:ext cx="6256741" cy="4212813"/>
          </a:xfrm>
        </p:spPr>
      </p:pic>
      <p:pic>
        <p:nvPicPr>
          <p:cNvPr id="7" name="Picture 6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8AB1B7C7-E632-6A1D-3E17-35094F90F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655" y="2280060"/>
            <a:ext cx="5262321" cy="421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99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C5CC-1E58-9BB4-D466-5393E51664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CD89C-E7FF-B4B8-8962-4BBEAF94F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SipPg4iv4cySi3VZcg3Eu">
            <a:extLst>
              <a:ext uri="{FF2B5EF4-FFF2-40B4-BE49-F238E27FC236}">
                <a16:creationId xmlns:a16="http://schemas.microsoft.com/office/drawing/2014/main" id="{9D460889-C402-9C3C-B4BB-ACCB03A8E92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37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5260-E061-D5FC-5AE1-14899CD2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D23D7-EC0C-1E76-C38B-3A7720001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You really need to know if your samples fall into either of these categories:</a:t>
            </a:r>
          </a:p>
          <a:p>
            <a:pPr marL="457200" lvl="1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3600" i="1" dirty="0">
                <a:solidFill>
                  <a:schemeClr val="bg1"/>
                </a:solidFill>
              </a:rPr>
              <a:t>low microbial biomass</a:t>
            </a:r>
          </a:p>
          <a:p>
            <a:pPr marL="457200" lvl="1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3600" i="1" dirty="0">
                <a:solidFill>
                  <a:schemeClr val="bg1"/>
                </a:solidFill>
              </a:rPr>
              <a:t>very high microbial biomass, </a:t>
            </a:r>
            <a:r>
              <a:rPr lang="en-US" sz="3600" b="1" i="1" dirty="0">
                <a:solidFill>
                  <a:schemeClr val="bg1"/>
                </a:solidFill>
              </a:rPr>
              <a:t>and</a:t>
            </a:r>
            <a:r>
              <a:rPr lang="en-US" sz="3600" i="1" dirty="0">
                <a:solidFill>
                  <a:schemeClr val="bg1"/>
                </a:solidFill>
              </a:rPr>
              <a:t> high diversity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23484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464" y="1122363"/>
            <a:ext cx="11677730" cy="238760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Topic #2: Sequencing depth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AC0601-FC4F-DAC7-426F-3C41E293EC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483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sequencing process inevitably results in uneven ”effort” across samples: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067" y="1853196"/>
            <a:ext cx="8297334" cy="44110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28977" y="6150114"/>
            <a:ext cx="1917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Samples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704769"/>
            <a:ext cx="2338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# of Reads</a:t>
            </a:r>
          </a:p>
        </p:txBody>
      </p:sp>
    </p:spTree>
    <p:extLst>
      <p:ext uri="{BB962C8B-B14F-4D97-AF65-F5344CB8AC3E}">
        <p14:creationId xmlns:p14="http://schemas.microsoft.com/office/powerpoint/2010/main" val="1494322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6866</TotalTime>
  <Words>1129</Words>
  <Application>Microsoft Macintosh PowerPoint</Application>
  <PresentationFormat>Widescreen</PresentationFormat>
  <Paragraphs>111</Paragraphs>
  <Slides>43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</vt:lpstr>
      <vt:lpstr>Montserrat</vt:lpstr>
      <vt:lpstr>Office Theme</vt:lpstr>
      <vt:lpstr>Making sure your dataset is ready for further analysis</vt:lpstr>
      <vt:lpstr>Topics to cover today:</vt:lpstr>
      <vt:lpstr>Topic #1: Microbial (bacterial) biomass</vt:lpstr>
      <vt:lpstr>PowerPoint Presentation</vt:lpstr>
      <vt:lpstr>There’s a lot of literature on this, and no perfect (or even great? ) method</vt:lpstr>
      <vt:lpstr>PowerPoint Presentation</vt:lpstr>
      <vt:lpstr>PowerPoint Presentation</vt:lpstr>
      <vt:lpstr>Topic #2: Sequencing depth</vt:lpstr>
      <vt:lpstr>The sequencing process inevitably results in uneven ”effort” across samples: </vt:lpstr>
      <vt:lpstr>This can be systematic by sample type/matrix…resulting in measurement bias</vt:lpstr>
      <vt:lpstr>Therefore, we need some way to  account for this in our analysis</vt:lpstr>
      <vt:lpstr>One way to do this is to rarefy (N.B., This is different from rarefaction)</vt:lpstr>
      <vt:lpstr>Visually…</vt:lpstr>
      <vt:lpstr>Obviously, this can result in loss of LOTS of data…</vt:lpstr>
      <vt:lpstr>There is a lot of debate in the literature about the benefits vs. drawbacks of rarefying…</vt:lpstr>
      <vt:lpstr>Very recently</vt:lpstr>
      <vt:lpstr>We will use CSS for our analyses today</vt:lpstr>
      <vt:lpstr>To be “fair”, this paper has also been under debate:</vt:lpstr>
      <vt:lpstr>This approach is available in an R package called “metagenomeSeq”:</vt:lpstr>
      <vt:lpstr>Topic #3: Positive controls</vt:lpstr>
      <vt:lpstr>Different types of positive controls</vt:lpstr>
      <vt:lpstr>How can we use them?</vt:lpstr>
      <vt:lpstr>Did you get back what you put in?  (**You most likely won’t, and do you actually know what you put in?)</vt:lpstr>
      <vt:lpstr>Consistency across extraction batches:</vt:lpstr>
      <vt:lpstr>Topic #4: Negative controls</vt:lpstr>
      <vt:lpstr>PowerPoint Presentation</vt:lpstr>
      <vt:lpstr>An example:</vt:lpstr>
      <vt:lpstr>What can you do with the negative controls?</vt:lpstr>
      <vt:lpstr>Describe:</vt:lpstr>
      <vt:lpstr>Use to Remove:</vt:lpstr>
      <vt:lpstr>Topic #5: Batch Effects</vt:lpstr>
      <vt:lpstr>Let’s start with a science story</vt:lpstr>
      <vt:lpstr>Poultry litter is important in poultry production</vt:lpstr>
      <vt:lpstr>Study goal: </vt:lpstr>
      <vt:lpstr>Study Design:</vt:lpstr>
      <vt:lpstr>Something seems to happen at Day 28 in Flock 2…any ideas?</vt:lpstr>
      <vt:lpstr>These samples were sequenced in 2 batches</vt:lpstr>
      <vt:lpstr>Same chart, but shown by sequencing batch:</vt:lpstr>
      <vt:lpstr>Discussion: How do you avoid this??</vt:lpstr>
      <vt:lpstr>Other sources of batch effect?</vt:lpstr>
      <vt:lpstr>Questions?</vt:lpstr>
      <vt:lpstr>To produce normalized counts: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Dealing with ”background” DNA…</dc:title>
  <dc:creator>Microsoft Office User</dc:creator>
  <cp:lastModifiedBy>Noelle Noyes</cp:lastModifiedBy>
  <cp:revision>163</cp:revision>
  <dcterms:created xsi:type="dcterms:W3CDTF">2017-11-14T22:13:55Z</dcterms:created>
  <dcterms:modified xsi:type="dcterms:W3CDTF">2024-06-16T18:21:34Z</dcterms:modified>
</cp:coreProperties>
</file>